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Nixie One"/>
      <p:regular r:id="rId18"/>
    </p:embeddedFont>
    <p:embeddedFont>
      <p:font typeface="Helvetica Neue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.fntdata"/><Relationship Id="rId11" Type="http://schemas.openxmlformats.org/officeDocument/2006/relationships/slide" Target="slides/slide7.xml"/><Relationship Id="rId22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21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font" Target="fonts/HelveticaNeue-regular.fntdata"/><Relationship Id="rId6" Type="http://schemas.openxmlformats.org/officeDocument/2006/relationships/slide" Target="slides/slide2.xml"/><Relationship Id="rId18" Type="http://schemas.openxmlformats.org/officeDocument/2006/relationships/font" Target="fonts/NixieOn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f391192_0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f391192_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https://www.profesionalreview.com/teclado/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06f1c2d_3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606f1c2d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35f391192_04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35f391192_0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0ff29151f_1_25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100ff29151f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fa5a85ed9e_0_2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fa5a85ed9e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00ff2915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100ff2915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0ff29151f_0_2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0ff29151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100ff29151f_0_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100ff29151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0ff29151f_0_6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00ff29151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00ff29151f_0_8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00ff29151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0ff29151f_1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0ff29151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0131c761d7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0131c761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a5a85ed9e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a5a85ed9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 rot="10800000">
            <a:off x="3919993" y="3977033"/>
            <a:ext cx="1303500" cy="11283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" name="Google Shape;11;p2"/>
          <p:cNvSpPr/>
          <p:nvPr/>
        </p:nvSpPr>
        <p:spPr>
          <a:xfrm rot="5400000">
            <a:off x="3809057" y="-81000"/>
            <a:ext cx="1525500" cy="1761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1400175" y="1991825"/>
            <a:ext cx="6343500" cy="115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/>
          <p:nvPr/>
        </p:nvSpPr>
        <p:spPr>
          <a:xfrm flipH="1" rot="10800000">
            <a:off x="2809875" y="-172875"/>
            <a:ext cx="1111500" cy="962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flipH="1" rot="10800000">
            <a:off x="3602723" y="1360109"/>
            <a:ext cx="493800" cy="427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flipH="1" rot="10800000">
            <a:off x="5278915" y="855279"/>
            <a:ext cx="944700" cy="818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 rot="10800000">
            <a:off x="5365799" y="352324"/>
            <a:ext cx="493800" cy="4272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" name="Google Shape;17;p2"/>
          <p:cNvGrpSpPr/>
          <p:nvPr/>
        </p:nvGrpSpPr>
        <p:grpSpPr>
          <a:xfrm>
            <a:off x="5549153" y="1029780"/>
            <a:ext cx="404640" cy="374059"/>
            <a:chOff x="5975075" y="2327500"/>
            <a:chExt cx="420100" cy="388350"/>
          </a:xfrm>
        </p:grpSpPr>
        <p:sp>
          <p:nvSpPr>
            <p:cNvPr id="18" name="Google Shape;18;p2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>
            <a:off x="3253021" y="113273"/>
            <a:ext cx="225085" cy="38996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4380526" y="515192"/>
            <a:ext cx="382958" cy="607111"/>
            <a:chOff x="6718575" y="2318625"/>
            <a:chExt cx="256950" cy="407375"/>
          </a:xfrm>
        </p:grpSpPr>
        <p:sp>
          <p:nvSpPr>
            <p:cNvPr id="22" name="Google Shape;22;p2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3199464" y="902959"/>
            <a:ext cx="395018" cy="403297"/>
            <a:chOff x="3951850" y="2985350"/>
            <a:chExt cx="407950" cy="416500"/>
          </a:xfrm>
        </p:grpSpPr>
        <p:sp>
          <p:nvSpPr>
            <p:cNvPr id="31" name="Google Shape;31;p2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 flipH="1" rot="10800000">
            <a:off x="5010533" y="4576648"/>
            <a:ext cx="1032900" cy="8946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 flipH="1" rot="10800000">
            <a:off x="5133679" y="4056450"/>
            <a:ext cx="540000" cy="467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2"/>
          <p:cNvSpPr/>
          <p:nvPr/>
        </p:nvSpPr>
        <p:spPr>
          <a:xfrm flipH="1" rot="10800000">
            <a:off x="3101709" y="3629719"/>
            <a:ext cx="1032900" cy="8940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"/>
          <p:cNvSpPr/>
          <p:nvPr/>
        </p:nvSpPr>
        <p:spPr>
          <a:xfrm flipH="1" rot="10800000">
            <a:off x="3530384" y="4576662"/>
            <a:ext cx="452100" cy="3912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2"/>
          <p:cNvSpPr/>
          <p:nvPr/>
        </p:nvSpPr>
        <p:spPr>
          <a:xfrm>
            <a:off x="5370705" y="4867761"/>
            <a:ext cx="312503" cy="312484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" name="Google Shape;40;p2"/>
          <p:cNvGrpSpPr/>
          <p:nvPr/>
        </p:nvGrpSpPr>
        <p:grpSpPr>
          <a:xfrm>
            <a:off x="5772008" y="4056440"/>
            <a:ext cx="573943" cy="550550"/>
            <a:chOff x="5241175" y="4959100"/>
            <a:chExt cx="539775" cy="517775"/>
          </a:xfrm>
        </p:grpSpPr>
        <p:sp>
          <p:nvSpPr>
            <p:cNvPr id="41" name="Google Shape;41;p2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>
            <a:off x="3429208" y="3904791"/>
            <a:ext cx="377839" cy="343685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/>
          <p:nvPr/>
        </p:nvSpPr>
        <p:spPr>
          <a:xfrm flipH="1" rot="10800000">
            <a:off x="-94969" y="303826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" name="Google Shape;50;p3"/>
          <p:cNvSpPr/>
          <p:nvPr/>
        </p:nvSpPr>
        <p:spPr>
          <a:xfrm rot="5400000">
            <a:off x="559400" y="1538825"/>
            <a:ext cx="1788000" cy="20646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" name="Google Shape;51;p3"/>
          <p:cNvSpPr txBox="1"/>
          <p:nvPr>
            <p:ph type="ctrTitle"/>
          </p:nvPr>
        </p:nvSpPr>
        <p:spPr>
          <a:xfrm>
            <a:off x="2743200" y="1735750"/>
            <a:ext cx="56388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2743200" y="2821004"/>
            <a:ext cx="56961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"/>
          <p:cNvSpPr/>
          <p:nvPr/>
        </p:nvSpPr>
        <p:spPr>
          <a:xfrm flipH="1" rot="10800000">
            <a:off x="66674" y="31354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 rot="10800000">
            <a:off x="828675" y="35165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 flipH="1" rot="10800000">
            <a:off x="761999" y="8779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 flipH="1" rot="10800000">
            <a:off x="793851" y="4692801"/>
            <a:ext cx="517500" cy="4479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" name="Google Shape;57;p3"/>
          <p:cNvGrpSpPr/>
          <p:nvPr/>
        </p:nvGrpSpPr>
        <p:grpSpPr>
          <a:xfrm>
            <a:off x="996359" y="1070668"/>
            <a:ext cx="351204" cy="324661"/>
            <a:chOff x="5975075" y="2327500"/>
            <a:chExt cx="420100" cy="388350"/>
          </a:xfrm>
        </p:grpSpPr>
        <p:sp>
          <p:nvSpPr>
            <p:cNvPr id="58" name="Google Shape;58;p3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3"/>
          <p:cNvSpPr/>
          <p:nvPr/>
        </p:nvSpPr>
        <p:spPr>
          <a:xfrm>
            <a:off x="393600" y="334662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305253" y="553856"/>
            <a:ext cx="247469" cy="392302"/>
            <a:chOff x="6718575" y="2318625"/>
            <a:chExt cx="256950" cy="407375"/>
          </a:xfrm>
        </p:grpSpPr>
        <p:sp>
          <p:nvSpPr>
            <p:cNvPr id="62" name="Google Shape;62;p3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0" name="Google Shape;70;p3"/>
          <p:cNvGrpSpPr/>
          <p:nvPr/>
        </p:nvGrpSpPr>
        <p:grpSpPr>
          <a:xfrm>
            <a:off x="1419984" y="3634331"/>
            <a:ext cx="342882" cy="350068"/>
            <a:chOff x="3951850" y="2985350"/>
            <a:chExt cx="407950" cy="416500"/>
          </a:xfrm>
        </p:grpSpPr>
        <p:sp>
          <p:nvSpPr>
            <p:cNvPr id="71" name="Google Shape;71;p3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" name="Google Shape;75;p3"/>
          <p:cNvSpPr/>
          <p:nvPr/>
        </p:nvSpPr>
        <p:spPr>
          <a:xfrm flipH="1" rot="10800000">
            <a:off x="733424" y="393602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3"/>
          <p:cNvSpPr/>
          <p:nvPr/>
        </p:nvSpPr>
        <p:spPr>
          <a:xfrm flipH="1" rot="10800000">
            <a:off x="738525" y="10085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3"/>
          <p:cNvSpPr/>
          <p:nvPr/>
        </p:nvSpPr>
        <p:spPr>
          <a:xfrm flipH="1" rot="10800000">
            <a:off x="-291325" y="4148475"/>
            <a:ext cx="1182300" cy="1023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"/>
          <p:cNvSpPr/>
          <p:nvPr/>
        </p:nvSpPr>
        <p:spPr>
          <a:xfrm flipH="1" rot="10800000">
            <a:off x="420725" y="-652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3"/>
          <p:cNvSpPr/>
          <p:nvPr/>
        </p:nvSpPr>
        <p:spPr>
          <a:xfrm>
            <a:off x="1019338" y="416705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3"/>
          <p:cNvGrpSpPr/>
          <p:nvPr/>
        </p:nvGrpSpPr>
        <p:grpSpPr>
          <a:xfrm>
            <a:off x="-50285" y="1452794"/>
            <a:ext cx="624844" cy="599376"/>
            <a:chOff x="5241175" y="4959100"/>
            <a:chExt cx="539775" cy="517775"/>
          </a:xfrm>
        </p:grpSpPr>
        <p:sp>
          <p:nvSpPr>
            <p:cNvPr id="81" name="Google Shape;81;p3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3"/>
          <p:cNvSpPr/>
          <p:nvPr/>
        </p:nvSpPr>
        <p:spPr>
          <a:xfrm>
            <a:off x="47199" y="4430470"/>
            <a:ext cx="505231" cy="459562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4"/>
          <p:cNvSpPr/>
          <p:nvPr/>
        </p:nvSpPr>
        <p:spPr>
          <a:xfrm flipH="1" rot="10800000">
            <a:off x="-94969" y="619169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" name="Google Shape;90;p4"/>
          <p:cNvSpPr/>
          <p:nvPr/>
        </p:nvSpPr>
        <p:spPr>
          <a:xfrm rot="5400000">
            <a:off x="499599" y="1905237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" name="Google Shape;91;p4"/>
          <p:cNvSpPr txBox="1"/>
          <p:nvPr>
            <p:ph idx="1" type="body"/>
          </p:nvPr>
        </p:nvSpPr>
        <p:spPr>
          <a:xfrm>
            <a:off x="2051200" y="2085600"/>
            <a:ext cx="6282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>
              <a:spcBef>
                <a:spcPts val="600"/>
              </a:spcBef>
              <a:spcAft>
                <a:spcPts val="0"/>
              </a:spcAft>
              <a:buSzPts val="2400"/>
              <a:buFont typeface="Nixie One"/>
              <a:buChar char="◇"/>
              <a:defRPr sz="2400">
                <a:latin typeface="Nixie One"/>
                <a:ea typeface="Nixie One"/>
                <a:cs typeface="Nixie One"/>
                <a:sym typeface="Nixie One"/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￭"/>
              <a:defRPr sz="2400">
                <a:latin typeface="Nixie One"/>
                <a:ea typeface="Nixie One"/>
                <a:cs typeface="Nixie One"/>
                <a:sym typeface="Nixie One"/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￮"/>
              <a:defRPr sz="2400">
                <a:latin typeface="Nixie One"/>
                <a:ea typeface="Nixie One"/>
                <a:cs typeface="Nixie One"/>
                <a:sym typeface="Nixie One"/>
              </a:defRPr>
            </a:lvl3pPr>
            <a:lvl4pPr indent="-381000" lvl="3" marL="1828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4pPr>
            <a:lvl5pPr indent="-381000" lvl="4" marL="22860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5pPr>
            <a:lvl6pPr indent="-381000" lvl="5" marL="27432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6pPr>
            <a:lvl7pPr indent="-381000" lvl="6" marL="32004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●"/>
              <a:defRPr sz="2400">
                <a:latin typeface="Nixie One"/>
                <a:ea typeface="Nixie One"/>
                <a:cs typeface="Nixie One"/>
                <a:sym typeface="Nixie One"/>
              </a:defRPr>
            </a:lvl7pPr>
            <a:lvl8pPr indent="-381000" lvl="7" marL="36576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○"/>
              <a:defRPr sz="2400">
                <a:latin typeface="Nixie One"/>
                <a:ea typeface="Nixie One"/>
                <a:cs typeface="Nixie One"/>
                <a:sym typeface="Nixie One"/>
              </a:defRPr>
            </a:lvl8pPr>
            <a:lvl9pPr indent="-381000" lvl="8" marL="4114800" rtl="0">
              <a:spcBef>
                <a:spcPts val="0"/>
              </a:spcBef>
              <a:spcAft>
                <a:spcPts val="0"/>
              </a:spcAft>
              <a:buSzPts val="2400"/>
              <a:buFont typeface="Nixie One"/>
              <a:buChar char="■"/>
              <a:defRPr sz="2400"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92" name="Google Shape;92;p4"/>
          <p:cNvSpPr/>
          <p:nvPr/>
        </p:nvSpPr>
        <p:spPr>
          <a:xfrm flipH="1" rot="10800000">
            <a:off x="-123826" y="28115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4"/>
          <p:cNvSpPr/>
          <p:nvPr/>
        </p:nvSpPr>
        <p:spPr>
          <a:xfrm flipH="1" rot="10800000">
            <a:off x="638175" y="3192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4"/>
          <p:cNvSpPr/>
          <p:nvPr/>
        </p:nvSpPr>
        <p:spPr>
          <a:xfrm flipH="1" rot="10800000">
            <a:off x="752474" y="120180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4"/>
          <p:cNvSpPr/>
          <p:nvPr/>
        </p:nvSpPr>
        <p:spPr>
          <a:xfrm flipH="1" rot="10800000">
            <a:off x="657225" y="4380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4"/>
          <p:cNvGrpSpPr/>
          <p:nvPr/>
        </p:nvGrpSpPr>
        <p:grpSpPr>
          <a:xfrm>
            <a:off x="986834" y="1394518"/>
            <a:ext cx="351204" cy="324661"/>
            <a:chOff x="5975075" y="2327500"/>
            <a:chExt cx="420100" cy="388350"/>
          </a:xfrm>
        </p:grpSpPr>
        <p:sp>
          <p:nvSpPr>
            <p:cNvPr id="97" name="Google Shape;97;p4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4"/>
          <p:cNvSpPr/>
          <p:nvPr/>
        </p:nvSpPr>
        <p:spPr>
          <a:xfrm>
            <a:off x="203100" y="30227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0" name="Google Shape;100;p4"/>
          <p:cNvGrpSpPr/>
          <p:nvPr/>
        </p:nvGrpSpPr>
        <p:grpSpPr>
          <a:xfrm>
            <a:off x="295728" y="877706"/>
            <a:ext cx="247469" cy="392302"/>
            <a:chOff x="6718575" y="2318625"/>
            <a:chExt cx="256950" cy="407375"/>
          </a:xfrm>
        </p:grpSpPr>
        <p:sp>
          <p:nvSpPr>
            <p:cNvPr id="101" name="Google Shape;101;p4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19BBD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4"/>
          <p:cNvGrpSpPr/>
          <p:nvPr/>
        </p:nvGrpSpPr>
        <p:grpSpPr>
          <a:xfrm>
            <a:off x="1229484" y="3310481"/>
            <a:ext cx="342882" cy="350068"/>
            <a:chOff x="3951850" y="2985350"/>
            <a:chExt cx="407950" cy="416500"/>
          </a:xfrm>
        </p:grpSpPr>
        <p:sp>
          <p:nvSpPr>
            <p:cNvPr id="110" name="Google Shape;110;p4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" name="Google Shape;114;p4"/>
          <p:cNvSpPr/>
          <p:nvPr/>
        </p:nvSpPr>
        <p:spPr>
          <a:xfrm flipH="1" rot="10800000">
            <a:off x="542924" y="36121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"/>
          <p:cNvSpPr/>
          <p:nvPr/>
        </p:nvSpPr>
        <p:spPr>
          <a:xfrm flipH="1" rot="10800000">
            <a:off x="729000" y="424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4"/>
          <p:cNvSpPr/>
          <p:nvPr/>
        </p:nvSpPr>
        <p:spPr>
          <a:xfrm flipH="1" rot="10800000">
            <a:off x="-115052" y="3996025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4"/>
          <p:cNvSpPr/>
          <p:nvPr/>
        </p:nvSpPr>
        <p:spPr>
          <a:xfrm flipH="1" rot="10800000">
            <a:off x="411200" y="2586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28838" y="38432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4"/>
          <p:cNvGrpSpPr/>
          <p:nvPr/>
        </p:nvGrpSpPr>
        <p:grpSpPr>
          <a:xfrm>
            <a:off x="67092" y="1681690"/>
            <a:ext cx="455624" cy="437054"/>
            <a:chOff x="5241175" y="4959100"/>
            <a:chExt cx="539775" cy="517775"/>
          </a:xfrm>
        </p:grpSpPr>
        <p:sp>
          <p:nvSpPr>
            <p:cNvPr id="120" name="Google Shape;120;p4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4"/>
          <p:cNvSpPr/>
          <p:nvPr/>
        </p:nvSpPr>
        <p:spPr>
          <a:xfrm>
            <a:off x="144926" y="4214500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"/>
          <p:cNvSpPr txBox="1"/>
          <p:nvPr/>
        </p:nvSpPr>
        <p:spPr>
          <a:xfrm>
            <a:off x="94000" y="1929581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“</a:t>
            </a:r>
            <a:endParaRPr sz="1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28" name="Google Shape;128;p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buNone/>
              <a:defRPr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1" name="Google Shape;131;p5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5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33" name="Google Shape;133;p5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Font typeface="Muli"/>
              <a:buChar char="◇"/>
              <a:defRPr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￭"/>
              <a:defRPr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￮"/>
              <a:defRPr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134" name="Google Shape;134;p5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5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5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5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5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5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2" name="Google Shape;142;p5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43" name="Google Shape;143;p5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5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5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5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5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148" name="Google Shape;148;p5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5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5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5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5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56" name="Google Shape;156;p5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5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65" name="Google Shape;165;p5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5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6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6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6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174" name="Google Shape;174;p6"/>
          <p:cNvSpPr txBox="1"/>
          <p:nvPr>
            <p:ph idx="1" type="body"/>
          </p:nvPr>
        </p:nvSpPr>
        <p:spPr>
          <a:xfrm>
            <a:off x="1734000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5" name="Google Shape;175;p6"/>
          <p:cNvSpPr txBox="1"/>
          <p:nvPr>
            <p:ph idx="2" type="body"/>
          </p:nvPr>
        </p:nvSpPr>
        <p:spPr>
          <a:xfrm>
            <a:off x="4562088" y="2414450"/>
            <a:ext cx="2667300" cy="26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6" name="Google Shape;176;p6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6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6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0" name="Google Shape;180;p6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181" name="Google Shape;181;p6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6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4" name="Google Shape;184;p6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185" name="Google Shape;185;p6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p6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194" name="Google Shape;194;p6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" name="Google Shape;198;p6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6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6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6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6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3" name="Google Shape;203;p6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04" name="Google Shape;204;p6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6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7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4" name="Google Shape;214;p7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15" name="Google Shape;215;p7"/>
          <p:cNvSpPr txBox="1"/>
          <p:nvPr>
            <p:ph idx="1" type="body"/>
          </p:nvPr>
        </p:nvSpPr>
        <p:spPr>
          <a:xfrm>
            <a:off x="1732700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6" name="Google Shape;216;p7"/>
          <p:cNvSpPr txBox="1"/>
          <p:nvPr>
            <p:ph idx="2" type="body"/>
          </p:nvPr>
        </p:nvSpPr>
        <p:spPr>
          <a:xfrm>
            <a:off x="4020972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7" name="Google Shape;217;p7"/>
          <p:cNvSpPr txBox="1"/>
          <p:nvPr>
            <p:ph idx="3" type="body"/>
          </p:nvPr>
        </p:nvSpPr>
        <p:spPr>
          <a:xfrm>
            <a:off x="6309245" y="2380900"/>
            <a:ext cx="2176800" cy="25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◇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￭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￮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7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7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7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7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7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23" name="Google Shape;223;p7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5" name="Google Shape;225;p7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6" name="Google Shape;226;p7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27" name="Google Shape;227;p7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7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7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7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7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7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7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5" name="Google Shape;235;p7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36" name="Google Shape;236;p7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7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7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7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8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4" name="Google Shape;244;p8"/>
          <p:cNvSpPr txBox="1"/>
          <p:nvPr>
            <p:ph type="title"/>
          </p:nvPr>
        </p:nvSpPr>
        <p:spPr>
          <a:xfrm>
            <a:off x="1732700" y="821200"/>
            <a:ext cx="4944300" cy="6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/>
        </p:txBody>
      </p:sp>
      <p:sp>
        <p:nvSpPr>
          <p:cNvPr id="245" name="Google Shape;245;p8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8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8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8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9" name="Google Shape;249;p8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50" name="Google Shape;250;p8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2" name="Google Shape;252;p8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8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54" name="Google Shape;254;p8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8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8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8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263" name="Google Shape;263;p8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8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8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8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8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8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8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8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p8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273" name="Google Shape;273;p8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8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8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8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8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9" name="Google Shape;279;p8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8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9"/>
          <p:cNvSpPr/>
          <p:nvPr/>
        </p:nvSpPr>
        <p:spPr>
          <a:xfrm flipH="1" rot="10800000">
            <a:off x="7663675" y="3684808"/>
            <a:ext cx="1034700" cy="8958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3" name="Google Shape;283;p9"/>
          <p:cNvSpPr/>
          <p:nvPr/>
        </p:nvSpPr>
        <p:spPr>
          <a:xfrm rot="5400000">
            <a:off x="499599" y="157100"/>
            <a:ext cx="1146000" cy="13233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4" name="Google Shape;284;p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285" name="Google Shape;285;p9"/>
          <p:cNvSpPr/>
          <p:nvPr/>
        </p:nvSpPr>
        <p:spPr>
          <a:xfrm flipH="1" rot="10800000">
            <a:off x="-123826" y="10589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9"/>
          <p:cNvSpPr/>
          <p:nvPr/>
        </p:nvSpPr>
        <p:spPr>
          <a:xfrm flipH="1" rot="10800000">
            <a:off x="638175" y="14401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9"/>
          <p:cNvSpPr/>
          <p:nvPr/>
        </p:nvSpPr>
        <p:spPr>
          <a:xfrm flipH="1" rot="10800000">
            <a:off x="1495424" y="-131650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9"/>
          <p:cNvSpPr/>
          <p:nvPr/>
        </p:nvSpPr>
        <p:spPr>
          <a:xfrm flipH="1" rot="10800000">
            <a:off x="327800" y="8892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9" name="Google Shape;289;p9"/>
          <p:cNvGrpSpPr/>
          <p:nvPr/>
        </p:nvGrpSpPr>
        <p:grpSpPr>
          <a:xfrm>
            <a:off x="1729784" y="61068"/>
            <a:ext cx="351204" cy="324661"/>
            <a:chOff x="5975075" y="2327500"/>
            <a:chExt cx="420100" cy="388350"/>
          </a:xfrm>
        </p:grpSpPr>
        <p:sp>
          <p:nvSpPr>
            <p:cNvPr id="290" name="Google Shape;290;p9"/>
            <p:cNvSpPr/>
            <p:nvPr/>
          </p:nvSpPr>
          <p:spPr>
            <a:xfrm>
              <a:off x="5975075" y="2474650"/>
              <a:ext cx="98325" cy="220450"/>
            </a:xfrm>
            <a:custGeom>
              <a:rect b="b" l="l" r="r" t="t"/>
              <a:pathLst>
                <a:path extrusionOk="0" h="8818" w="3933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6088025" y="2327500"/>
              <a:ext cx="307150" cy="388350"/>
            </a:xfrm>
            <a:custGeom>
              <a:rect b="b" l="l" r="r" t="t"/>
              <a:pathLst>
                <a:path extrusionOk="0" h="15534" w="12286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9"/>
          <p:cNvSpPr/>
          <p:nvPr/>
        </p:nvSpPr>
        <p:spPr>
          <a:xfrm>
            <a:off x="203100" y="1270177"/>
            <a:ext cx="166061" cy="287704"/>
          </a:xfrm>
          <a:custGeom>
            <a:rect b="b" l="l" r="r" t="t"/>
            <a:pathLst>
              <a:path extrusionOk="0" h="20565" w="1187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19BB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9"/>
          <p:cNvGrpSpPr/>
          <p:nvPr/>
        </p:nvGrpSpPr>
        <p:grpSpPr>
          <a:xfrm>
            <a:off x="904277" y="515192"/>
            <a:ext cx="382958" cy="607111"/>
            <a:chOff x="6718575" y="2318625"/>
            <a:chExt cx="256950" cy="407375"/>
          </a:xfrm>
        </p:grpSpPr>
        <p:sp>
          <p:nvSpPr>
            <p:cNvPr id="294" name="Google Shape;294;p9"/>
            <p:cNvSpPr/>
            <p:nvPr/>
          </p:nvSpPr>
          <p:spPr>
            <a:xfrm>
              <a:off x="6795900" y="2673600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6795900" y="2650475"/>
              <a:ext cx="102300" cy="22550"/>
            </a:xfrm>
            <a:custGeom>
              <a:rect b="b" l="l" r="r" t="t"/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6795900" y="2696125"/>
              <a:ext cx="102300" cy="29875"/>
            </a:xfrm>
            <a:custGeom>
              <a:rect b="b" l="l" r="r" t="t"/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67849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6718575" y="2318625"/>
              <a:ext cx="256950" cy="307525"/>
            </a:xfrm>
            <a:custGeom>
              <a:rect b="b" l="l" r="r" t="t"/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6873825" y="2459275"/>
              <a:ext cx="35350" cy="166875"/>
            </a:xfrm>
            <a:custGeom>
              <a:rect b="b" l="l" r="r" t="t"/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6801975" y="2453200"/>
              <a:ext cx="90150" cy="19500"/>
            </a:xfrm>
            <a:custGeom>
              <a:rect b="b" l="l" r="r" t="t"/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6795900" y="2628550"/>
              <a:ext cx="102300" cy="25"/>
            </a:xfrm>
            <a:custGeom>
              <a:rect b="b" l="l" r="r" t="t"/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9"/>
          <p:cNvGrpSpPr/>
          <p:nvPr/>
        </p:nvGrpSpPr>
        <p:grpSpPr>
          <a:xfrm>
            <a:off x="335759" y="1840531"/>
            <a:ext cx="342882" cy="350068"/>
            <a:chOff x="3951850" y="2985350"/>
            <a:chExt cx="407950" cy="416500"/>
          </a:xfrm>
        </p:grpSpPr>
        <p:sp>
          <p:nvSpPr>
            <p:cNvPr id="303" name="Google Shape;303;p9"/>
            <p:cNvSpPr/>
            <p:nvPr/>
          </p:nvSpPr>
          <p:spPr>
            <a:xfrm>
              <a:off x="3951850" y="2985350"/>
              <a:ext cx="314800" cy="314825"/>
            </a:xfrm>
            <a:custGeom>
              <a:rect b="b" l="l" r="r" t="t"/>
              <a:pathLst>
                <a:path extrusionOk="0" fill="none" h="12593" w="12592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3988375" y="3021875"/>
              <a:ext cx="241750" cy="241750"/>
            </a:xfrm>
            <a:custGeom>
              <a:rect b="b" l="l" r="r" t="t"/>
              <a:pathLst>
                <a:path extrusionOk="0" fill="none" h="9670" w="967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4024300" y="3058425"/>
              <a:ext cx="84650" cy="84650"/>
            </a:xfrm>
            <a:custGeom>
              <a:rect b="b" l="l" r="r" t="t"/>
              <a:pathLst>
                <a:path extrusionOk="0" fill="none" h="3386" w="3386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4205750" y="3248375"/>
              <a:ext cx="154050" cy="153475"/>
            </a:xfrm>
            <a:custGeom>
              <a:rect b="b" l="l" r="r" t="t"/>
              <a:pathLst>
                <a:path extrusionOk="0" fill="none" h="6139" w="6162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cap="rnd" cmpd="sng" w="19050">
              <a:solidFill>
                <a:srgbClr val="18476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9"/>
          <p:cNvSpPr/>
          <p:nvPr/>
        </p:nvSpPr>
        <p:spPr>
          <a:xfrm flipH="1" rot="10800000">
            <a:off x="8486774" y="4230775"/>
            <a:ext cx="819900" cy="7101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9"/>
          <p:cNvSpPr/>
          <p:nvPr/>
        </p:nvSpPr>
        <p:spPr>
          <a:xfrm flipH="1" rot="10800000">
            <a:off x="8124824" y="4615700"/>
            <a:ext cx="428700" cy="371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9"/>
          <p:cNvSpPr/>
          <p:nvPr/>
        </p:nvSpPr>
        <p:spPr>
          <a:xfrm flipH="1" rot="10800000">
            <a:off x="7821348" y="2935400"/>
            <a:ext cx="819900" cy="7098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9"/>
          <p:cNvSpPr/>
          <p:nvPr/>
        </p:nvSpPr>
        <p:spPr>
          <a:xfrm flipH="1" rot="10800000">
            <a:off x="8486775" y="3512175"/>
            <a:ext cx="358800" cy="3105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9"/>
          <p:cNvSpPr/>
          <p:nvPr/>
        </p:nvSpPr>
        <p:spPr>
          <a:xfrm>
            <a:off x="8772688" y="4461808"/>
            <a:ext cx="248073" cy="248058"/>
          </a:xfrm>
          <a:custGeom>
            <a:rect b="b" l="l" r="r" t="t"/>
            <a:pathLst>
              <a:path extrusionOk="0" h="16999" w="1700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2" name="Google Shape;312;p9"/>
          <p:cNvGrpSpPr/>
          <p:nvPr/>
        </p:nvGrpSpPr>
        <p:grpSpPr>
          <a:xfrm>
            <a:off x="7354067" y="3426715"/>
            <a:ext cx="455624" cy="437054"/>
            <a:chOff x="5241175" y="4959100"/>
            <a:chExt cx="539775" cy="517775"/>
          </a:xfrm>
        </p:grpSpPr>
        <p:sp>
          <p:nvSpPr>
            <p:cNvPr id="313" name="Google Shape;313;p9"/>
            <p:cNvSpPr/>
            <p:nvPr/>
          </p:nvSpPr>
          <p:spPr>
            <a:xfrm>
              <a:off x="5575150" y="4959100"/>
              <a:ext cx="161225" cy="178300"/>
            </a:xfrm>
            <a:custGeom>
              <a:rect b="b" l="l" r="r" t="t"/>
              <a:pathLst>
                <a:path extrusionOk="0" h="7132" w="6449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5330925" y="4985350"/>
              <a:ext cx="128250" cy="148400"/>
            </a:xfrm>
            <a:custGeom>
              <a:rect b="b" l="l" r="r" t="t"/>
              <a:pathLst>
                <a:path extrusionOk="0" h="5936" w="513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5241175" y="5241175"/>
              <a:ext cx="180125" cy="109325"/>
            </a:xfrm>
            <a:custGeom>
              <a:rect b="b" l="l" r="r" t="t"/>
              <a:pathLst>
                <a:path extrusionOk="0" h="4373" w="7205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5461575" y="5316900"/>
              <a:ext cx="89175" cy="159975"/>
            </a:xfrm>
            <a:custGeom>
              <a:rect b="b" l="l" r="r" t="t"/>
              <a:pathLst>
                <a:path extrusionOk="0" h="6399" w="3567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5619100" y="5194175"/>
              <a:ext cx="161850" cy="89775"/>
            </a:xfrm>
            <a:custGeom>
              <a:rect b="b" l="l" r="r" t="t"/>
              <a:pathLst>
                <a:path extrusionOk="0" h="3591" w="6474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5420075" y="5116000"/>
              <a:ext cx="189300" cy="189925"/>
            </a:xfrm>
            <a:custGeom>
              <a:rect b="b" l="l" r="r" t="t"/>
              <a:pathLst>
                <a:path extrusionOk="0" h="7597" w="7572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rgbClr val="18476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9" name="Google Shape;319;p9"/>
          <p:cNvSpPr/>
          <p:nvPr/>
        </p:nvSpPr>
        <p:spPr>
          <a:xfrm>
            <a:off x="8081326" y="3153875"/>
            <a:ext cx="299952" cy="272838"/>
          </a:xfrm>
          <a:custGeom>
            <a:rect b="b" l="l" r="r" t="t"/>
            <a:pathLst>
              <a:path extrusionOk="0" h="14752" w="16218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0"/>
          <p:cNvSpPr/>
          <p:nvPr/>
        </p:nvSpPr>
        <p:spPr>
          <a:xfrm flipH="1" rot="10800000">
            <a:off x="8218352" y="4121459"/>
            <a:ext cx="685200" cy="593400"/>
          </a:xfrm>
          <a:custGeom>
            <a:rect b="b" l="l" r="r" t="t"/>
            <a:pathLst>
              <a:path extrusionOk="0" h="120000" w="120000">
                <a:moveTo>
                  <a:pt x="30000" y="0"/>
                </a:moveTo>
                <a:lnTo>
                  <a:pt x="0" y="59994"/>
                </a:lnTo>
                <a:lnTo>
                  <a:pt x="30000" y="120000"/>
                </a:lnTo>
                <a:lnTo>
                  <a:pt x="90000" y="120000"/>
                </a:lnTo>
                <a:lnTo>
                  <a:pt x="120000" y="59994"/>
                </a:lnTo>
                <a:lnTo>
                  <a:pt x="90000" y="0"/>
                </a:lnTo>
                <a:lnTo>
                  <a:pt x="30000" y="0"/>
                </a:lnTo>
                <a:close/>
                <a:moveTo>
                  <a:pt x="38477" y="16950"/>
                </a:moveTo>
                <a:lnTo>
                  <a:pt x="81522" y="16950"/>
                </a:lnTo>
                <a:lnTo>
                  <a:pt x="103033" y="59994"/>
                </a:lnTo>
                <a:lnTo>
                  <a:pt x="81522" y="103038"/>
                </a:lnTo>
                <a:lnTo>
                  <a:pt x="38477" y="103038"/>
                </a:lnTo>
                <a:lnTo>
                  <a:pt x="16955" y="59994"/>
                </a:lnTo>
                <a:lnTo>
                  <a:pt x="38477" y="1695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lin ang="6983783" scaled="0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10"/>
          <p:cNvSpPr/>
          <p:nvPr/>
        </p:nvSpPr>
        <p:spPr>
          <a:xfrm rot="5400000">
            <a:off x="388487" y="105212"/>
            <a:ext cx="944100" cy="1090200"/>
          </a:xfrm>
          <a:custGeom>
            <a:rect b="b" l="l" r="r" t="t"/>
            <a:pathLst>
              <a:path extrusionOk="0" h="120000" w="120000">
                <a:moveTo>
                  <a:pt x="60000" y="0"/>
                </a:moveTo>
                <a:lnTo>
                  <a:pt x="120000" y="30000"/>
                </a:lnTo>
                <a:lnTo>
                  <a:pt x="120000" y="90000"/>
                </a:lnTo>
                <a:lnTo>
                  <a:pt x="60000" y="120000"/>
                </a:lnTo>
                <a:lnTo>
                  <a:pt x="0" y="90000"/>
                </a:lnTo>
                <a:lnTo>
                  <a:pt x="0" y="30000"/>
                </a:lnTo>
                <a:close/>
              </a:path>
            </a:pathLst>
          </a:custGeom>
          <a:gradFill>
            <a:gsLst>
              <a:gs pos="0">
                <a:srgbClr val="3393E2"/>
              </a:gs>
              <a:gs pos="100000">
                <a:srgbClr val="00E2C7"/>
              </a:gs>
            </a:gsLst>
            <a:path path="circle">
              <a:fillToRect b="100%" l="100%"/>
            </a:path>
            <a:tileRect r="-100%" t="-100%"/>
          </a:gra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4" name="Google Shape;324;p10"/>
          <p:cNvSpPr/>
          <p:nvPr/>
        </p:nvSpPr>
        <p:spPr>
          <a:xfrm flipH="1" rot="10800000">
            <a:off x="-123825" y="84779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9BBD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0"/>
          <p:cNvSpPr/>
          <p:nvPr/>
        </p:nvSpPr>
        <p:spPr>
          <a:xfrm flipH="1" rot="10800000">
            <a:off x="503116" y="1161450"/>
            <a:ext cx="352800" cy="3054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0"/>
          <p:cNvSpPr/>
          <p:nvPr/>
        </p:nvSpPr>
        <p:spPr>
          <a:xfrm flipH="1" rot="10800000">
            <a:off x="1208424" y="-131812"/>
            <a:ext cx="674400" cy="584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76200">
            <a:solidFill>
              <a:srgbClr val="184769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0"/>
          <p:cNvSpPr/>
          <p:nvPr/>
        </p:nvSpPr>
        <p:spPr>
          <a:xfrm flipH="1" rot="10800000">
            <a:off x="247753" y="49693"/>
            <a:ext cx="295200" cy="2556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00E1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0"/>
          <p:cNvSpPr/>
          <p:nvPr/>
        </p:nvSpPr>
        <p:spPr>
          <a:xfrm flipH="1" rot="10800000">
            <a:off x="8763568" y="4485979"/>
            <a:ext cx="543000" cy="4704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9525">
            <a:solidFill>
              <a:srgbClr val="1847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0"/>
          <p:cNvSpPr/>
          <p:nvPr/>
        </p:nvSpPr>
        <p:spPr>
          <a:xfrm flipH="1" rot="10800000">
            <a:off x="8523810" y="4741100"/>
            <a:ext cx="284100" cy="2457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3292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0"/>
          <p:cNvSpPr/>
          <p:nvPr/>
        </p:nvSpPr>
        <p:spPr>
          <a:xfrm flipH="1" rot="10800000">
            <a:off x="8322785" y="3628023"/>
            <a:ext cx="543000" cy="470100"/>
          </a:xfrm>
          <a:prstGeom prst="hexagon">
            <a:avLst>
              <a:gd fmla="val 28678" name="adj"/>
              <a:gd fmla="val 115470" name="vf"/>
            </a:avLst>
          </a:prstGeom>
          <a:solidFill>
            <a:srgbClr val="18476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10"/>
          <p:cNvSpPr/>
          <p:nvPr/>
        </p:nvSpPr>
        <p:spPr>
          <a:xfrm flipH="1" rot="10800000">
            <a:off x="8763569" y="4009882"/>
            <a:ext cx="237600" cy="205800"/>
          </a:xfrm>
          <a:prstGeom prst="hexagon">
            <a:avLst>
              <a:gd fmla="val 28678" name="adj"/>
              <a:gd fmla="val 115470" name="vf"/>
            </a:avLst>
          </a:prstGeom>
          <a:noFill/>
          <a:ln cap="flat" cmpd="sng" w="19050">
            <a:solidFill>
              <a:srgbClr val="00E1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0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0E293C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732700" y="1735600"/>
            <a:ext cx="4944300" cy="64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4000"/>
              <a:buFont typeface="Nixie One"/>
              <a:buNone/>
              <a:defRPr sz="40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732700" y="2255125"/>
            <a:ext cx="4944300" cy="16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◇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￭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￮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19BBD5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●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○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C6DAEC"/>
              </a:buClr>
              <a:buSzPts val="1400"/>
              <a:buFont typeface="Muli"/>
              <a:buChar char="■"/>
              <a:defRPr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rtl="0">
              <a:buNone/>
              <a:defRPr sz="12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gif"/><Relationship Id="rId4" Type="http://schemas.openxmlformats.org/officeDocument/2006/relationships/image" Target="../media/image42.gif"/><Relationship Id="rId5" Type="http://schemas.openxmlformats.org/officeDocument/2006/relationships/image" Target="../media/image36.gif"/><Relationship Id="rId6" Type="http://schemas.openxmlformats.org/officeDocument/2006/relationships/image" Target="../media/image22.png"/><Relationship Id="rId7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Relationship Id="rId4" Type="http://schemas.openxmlformats.org/officeDocument/2006/relationships/image" Target="../media/image39.png"/><Relationship Id="rId5" Type="http://schemas.openxmlformats.org/officeDocument/2006/relationships/image" Target="../media/image24.png"/><Relationship Id="rId6" Type="http://schemas.openxmlformats.org/officeDocument/2006/relationships/image" Target="../media/image41.png"/><Relationship Id="rId7" Type="http://schemas.openxmlformats.org/officeDocument/2006/relationships/image" Target="../media/image2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1.png"/><Relationship Id="rId10" Type="http://schemas.openxmlformats.org/officeDocument/2006/relationships/image" Target="../media/image29.jpg"/><Relationship Id="rId9" Type="http://schemas.openxmlformats.org/officeDocument/2006/relationships/image" Target="../media/image43.png"/><Relationship Id="rId5" Type="http://schemas.openxmlformats.org/officeDocument/2006/relationships/image" Target="../media/image32.png"/><Relationship Id="rId6" Type="http://schemas.openxmlformats.org/officeDocument/2006/relationships/image" Target="../media/image40.png"/><Relationship Id="rId7" Type="http://schemas.openxmlformats.org/officeDocument/2006/relationships/image" Target="../media/image45.png"/><Relationship Id="rId8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5.png"/><Relationship Id="rId5" Type="http://schemas.openxmlformats.org/officeDocument/2006/relationships/image" Target="../media/image12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6.png"/><Relationship Id="rId7" Type="http://schemas.openxmlformats.org/officeDocument/2006/relationships/image" Target="../media/image3.png"/><Relationship Id="rId8" Type="http://schemas.openxmlformats.org/officeDocument/2006/relationships/image" Target="../media/image1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9.png"/><Relationship Id="rId6" Type="http://schemas.openxmlformats.org/officeDocument/2006/relationships/image" Target="../media/image13.png"/><Relationship Id="rId7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Relationship Id="rId7" Type="http://schemas.openxmlformats.org/officeDocument/2006/relationships/image" Target="../media/image1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4.png"/><Relationship Id="rId4" Type="http://schemas.openxmlformats.org/officeDocument/2006/relationships/image" Target="../media/image20.jpg"/><Relationship Id="rId5" Type="http://schemas.openxmlformats.org/officeDocument/2006/relationships/image" Target="../media/image33.png"/><Relationship Id="rId6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4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50" y="0"/>
            <a:ext cx="914401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11"/>
          <p:cNvSpPr txBox="1"/>
          <p:nvPr>
            <p:ph idx="4294967295" type="ctrTitle"/>
          </p:nvPr>
        </p:nvSpPr>
        <p:spPr>
          <a:xfrm>
            <a:off x="316100" y="100625"/>
            <a:ext cx="6343500" cy="1159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chemeClr val="accent2"/>
                </a:solidFill>
                <a:latin typeface="Impact"/>
                <a:ea typeface="Impact"/>
                <a:cs typeface="Impact"/>
                <a:sym typeface="Impact"/>
              </a:rPr>
              <a:t>El Teclado</a:t>
            </a:r>
            <a:endParaRPr b="1" sz="79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39" name="Google Shape;339;p11"/>
          <p:cNvSpPr/>
          <p:nvPr/>
        </p:nvSpPr>
        <p:spPr>
          <a:xfrm>
            <a:off x="7145550" y="3623075"/>
            <a:ext cx="1998450" cy="1394625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1"/>
          <p:cNvSpPr txBox="1"/>
          <p:nvPr>
            <p:ph idx="4294967295" type="ctrTitle"/>
          </p:nvPr>
        </p:nvSpPr>
        <p:spPr>
          <a:xfrm>
            <a:off x="244225" y="100625"/>
            <a:ext cx="6343500" cy="1159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900">
                <a:solidFill>
                  <a:schemeClr val="lt2"/>
                </a:solidFill>
                <a:latin typeface="Impact"/>
                <a:ea typeface="Impact"/>
                <a:cs typeface="Impact"/>
                <a:sym typeface="Impact"/>
              </a:rPr>
              <a:t>El Teclado</a:t>
            </a:r>
            <a:endParaRPr b="1" sz="7900">
              <a:solidFill>
                <a:schemeClr val="lt2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41" name="Google Shape;341;p11"/>
          <p:cNvSpPr txBox="1"/>
          <p:nvPr/>
        </p:nvSpPr>
        <p:spPr>
          <a:xfrm>
            <a:off x="7289325" y="3904738"/>
            <a:ext cx="264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Daniel Torija Pérez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Marco Batista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Jerome Gamboa</a:t>
            </a:r>
            <a:endParaRPr b="1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0"/>
          <p:cNvSpPr txBox="1"/>
          <p:nvPr>
            <p:ph type="title"/>
          </p:nvPr>
        </p:nvSpPr>
        <p:spPr>
          <a:xfrm>
            <a:off x="2526575" y="221300"/>
            <a:ext cx="5792100" cy="1374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5"/>
                </a:solidFill>
              </a:rPr>
              <a:t>¿Qué teclado deberías comprar?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82" name="Google Shape;482;p20"/>
          <p:cNvSpPr txBox="1"/>
          <p:nvPr/>
        </p:nvSpPr>
        <p:spPr>
          <a:xfrm>
            <a:off x="683150" y="1618900"/>
            <a:ext cx="3191400" cy="27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</a:rPr>
              <a:t>Para jugar Gaming</a:t>
            </a:r>
            <a:endParaRPr b="1"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Cherry MX Red / Brow o MX Speed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Teclas adicionales para macros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3" name="Google Shape;483;p20"/>
          <p:cNvSpPr txBox="1"/>
          <p:nvPr/>
        </p:nvSpPr>
        <p:spPr>
          <a:xfrm>
            <a:off x="3367525" y="1595900"/>
            <a:ext cx="33309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</a:rPr>
              <a:t>Para escribir o uso mixto</a:t>
            </a:r>
            <a:endParaRPr b="1"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6DAEC"/>
                </a:solidFill>
                <a:latin typeface="Muli"/>
                <a:ea typeface="Muli"/>
                <a:cs typeface="Muli"/>
                <a:sym typeface="Muli"/>
              </a:rPr>
              <a:t>I</a:t>
            </a:r>
            <a:r>
              <a:rPr b="1"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nterruptores de tijera</a:t>
            </a:r>
            <a:endParaRPr b="1"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rPr>
              <a:t>Cherry MX Speed LP</a:t>
            </a:r>
            <a:endParaRPr b="1"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4" name="Google Shape;484;p20"/>
          <p:cNvSpPr txBox="1"/>
          <p:nvPr/>
        </p:nvSpPr>
        <p:spPr>
          <a:xfrm>
            <a:off x="893700" y="4045700"/>
            <a:ext cx="6954000" cy="11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En todo caso, nuestra </a:t>
            </a:r>
            <a:r>
              <a:rPr b="1" lang="en" sz="1100">
                <a:solidFill>
                  <a:schemeClr val="dk1"/>
                </a:solidFill>
              </a:rPr>
              <a:t>recomendación</a:t>
            </a:r>
            <a:r>
              <a:rPr b="1" lang="en" sz="1100">
                <a:solidFill>
                  <a:schemeClr val="dk1"/>
                </a:solidFill>
              </a:rPr>
              <a:t> es que más vale un teclado gaming con interruptores de membrana de buena calidad que uno mecánico o híbrido de dudosa reputación. Hoy en día los teclados de membrana de gama alta poco o nada tienen que envidiar a los mecánicos. También dependerá obviamente de tu presupuesto, claro.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85" name="Google Shape;485;p20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86" name="Google Shape;486;p20"/>
          <p:cNvPicPr preferRelativeResize="0"/>
          <p:nvPr/>
        </p:nvPicPr>
        <p:blipFill rotWithShape="1">
          <a:blip r:embed="rId3">
            <a:alphaModFix/>
          </a:blip>
          <a:srcRect b="9346" l="0" r="0" t="0"/>
          <a:stretch/>
        </p:blipFill>
        <p:spPr>
          <a:xfrm>
            <a:off x="1042600" y="2254774"/>
            <a:ext cx="1604650" cy="145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5650" y="1757200"/>
            <a:ext cx="2449800" cy="2449800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20"/>
          <p:cNvSpPr txBox="1"/>
          <p:nvPr/>
        </p:nvSpPr>
        <p:spPr>
          <a:xfrm>
            <a:off x="6162400" y="1595900"/>
            <a:ext cx="3022500" cy="24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</a:rPr>
              <a:t>Dependiendo del espacio de tu mesa o el tiempo de uso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C6DAEC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89" name="Google Shape;48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125" y="518987"/>
            <a:ext cx="1437725" cy="9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1125" y="2144675"/>
            <a:ext cx="1539396" cy="26408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1" name="Google Shape;491;p20"/>
          <p:cNvGrpSpPr/>
          <p:nvPr/>
        </p:nvGrpSpPr>
        <p:grpSpPr>
          <a:xfrm>
            <a:off x="1831356" y="619782"/>
            <a:ext cx="815905" cy="700348"/>
            <a:chOff x="5842489" y="1696851"/>
            <a:chExt cx="473400" cy="473400"/>
          </a:xfrm>
        </p:grpSpPr>
        <p:sp>
          <p:nvSpPr>
            <p:cNvPr id="492" name="Google Shape;492;p20"/>
            <p:cNvSpPr/>
            <p:nvPr/>
          </p:nvSpPr>
          <p:spPr>
            <a:xfrm rot="8100000">
              <a:off x="5911817" y="176617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93" name="Google Shape;493;p2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494" name="Google Shape;494;p20"/>
          <p:cNvPicPr preferRelativeResize="0"/>
          <p:nvPr/>
        </p:nvPicPr>
        <p:blipFill rotWithShape="1">
          <a:blip r:embed="rId7">
            <a:alphaModFix/>
          </a:blip>
          <a:srcRect b="0" l="12946" r="12946" t="0"/>
          <a:stretch/>
        </p:blipFill>
        <p:spPr>
          <a:xfrm>
            <a:off x="289450" y="152312"/>
            <a:ext cx="1604700" cy="14436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21"/>
          <p:cNvSpPr txBox="1"/>
          <p:nvPr>
            <p:ph type="title"/>
          </p:nvPr>
        </p:nvSpPr>
        <p:spPr>
          <a:xfrm>
            <a:off x="3362725" y="273150"/>
            <a:ext cx="5657400" cy="75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Últimas novedades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500" name="Google Shape;500;p21"/>
          <p:cNvSpPr txBox="1"/>
          <p:nvPr>
            <p:ph idx="1" type="body"/>
          </p:nvPr>
        </p:nvSpPr>
        <p:spPr>
          <a:xfrm>
            <a:off x="1109050" y="2235525"/>
            <a:ext cx="28425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★"/>
            </a:pPr>
            <a:r>
              <a:rPr b="1" lang="en">
                <a:solidFill>
                  <a:srgbClr val="6AA84F"/>
                </a:solidFill>
              </a:rPr>
              <a:t>SKILLER SGK50 S4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501" name="Google Shape;501;p21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2" name="Google Shape;502;p21"/>
          <p:cNvGrpSpPr/>
          <p:nvPr/>
        </p:nvGrpSpPr>
        <p:grpSpPr>
          <a:xfrm rot="10800000">
            <a:off x="2546832" y="146960"/>
            <a:ext cx="815905" cy="806721"/>
            <a:chOff x="6880814" y="3576300"/>
            <a:chExt cx="473400" cy="473400"/>
          </a:xfrm>
        </p:grpSpPr>
        <p:sp>
          <p:nvSpPr>
            <p:cNvPr id="503" name="Google Shape;503;p21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504" name="Google Shape;504;p21"/>
            <p:cNvSpPr/>
            <p:nvPr/>
          </p:nvSpPr>
          <p:spPr>
            <a:xfrm flipH="1" rot="10800000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pic>
        <p:nvPicPr>
          <p:cNvPr id="505" name="Google Shape;5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3251" y="1029450"/>
            <a:ext cx="2733250" cy="99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8651" y="2717325"/>
            <a:ext cx="3062910" cy="22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21"/>
          <p:cNvSpPr txBox="1"/>
          <p:nvPr>
            <p:ph idx="1" type="body"/>
          </p:nvPr>
        </p:nvSpPr>
        <p:spPr>
          <a:xfrm>
            <a:off x="5374025" y="2235525"/>
            <a:ext cx="28425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★"/>
            </a:pPr>
            <a:r>
              <a:rPr b="1" lang="en">
                <a:solidFill>
                  <a:srgbClr val="6AA84F"/>
                </a:solidFill>
              </a:rPr>
              <a:t>SKILLER SGK60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508" name="Google Shape;5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4025" y="2717325"/>
            <a:ext cx="2582895" cy="22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8975" y="1360100"/>
            <a:ext cx="1188600" cy="1357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21"/>
          <p:cNvPicPr preferRelativeResize="0"/>
          <p:nvPr/>
        </p:nvPicPr>
        <p:blipFill rotWithShape="1">
          <a:blip r:embed="rId7">
            <a:alphaModFix/>
          </a:blip>
          <a:srcRect b="0" l="18733" r="18739" t="0"/>
          <a:stretch/>
        </p:blipFill>
        <p:spPr>
          <a:xfrm>
            <a:off x="325842" y="146950"/>
            <a:ext cx="1508400" cy="13572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2"/>
          <p:cNvSpPr txBox="1"/>
          <p:nvPr>
            <p:ph idx="1" type="body"/>
          </p:nvPr>
        </p:nvSpPr>
        <p:spPr>
          <a:xfrm>
            <a:off x="408225" y="2007225"/>
            <a:ext cx="28425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★"/>
            </a:pPr>
            <a:r>
              <a:rPr b="1" lang="en">
                <a:solidFill>
                  <a:srgbClr val="6AA84F"/>
                </a:solidFill>
              </a:rPr>
              <a:t>SteelSeries Apex 3 TKL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516" name="Google Shape;516;p22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7" name="Google Shape;517;p22"/>
          <p:cNvSpPr txBox="1"/>
          <p:nvPr>
            <p:ph idx="1" type="body"/>
          </p:nvPr>
        </p:nvSpPr>
        <p:spPr>
          <a:xfrm>
            <a:off x="6021000" y="2895350"/>
            <a:ext cx="28425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★"/>
            </a:pPr>
            <a:r>
              <a:rPr b="1" lang="en">
                <a:solidFill>
                  <a:srgbClr val="6AA84F"/>
                </a:solidFill>
              </a:rPr>
              <a:t>Razer Blackwidow V3 Mini Hyperspeed TKL</a:t>
            </a:r>
            <a:endParaRPr b="1">
              <a:solidFill>
                <a:srgbClr val="6AA84F"/>
              </a:solidFill>
            </a:endParaRPr>
          </a:p>
        </p:txBody>
      </p:sp>
      <p:sp>
        <p:nvSpPr>
          <p:cNvPr id="518" name="Google Shape;518;p22"/>
          <p:cNvSpPr txBox="1"/>
          <p:nvPr>
            <p:ph idx="1" type="body"/>
          </p:nvPr>
        </p:nvSpPr>
        <p:spPr>
          <a:xfrm>
            <a:off x="3150750" y="304875"/>
            <a:ext cx="2842500" cy="4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Clr>
                <a:srgbClr val="6AA84F"/>
              </a:buClr>
              <a:buSzPts val="1400"/>
              <a:buChar char="★"/>
            </a:pPr>
            <a:r>
              <a:rPr b="1" lang="en">
                <a:solidFill>
                  <a:srgbClr val="6AA84F"/>
                </a:solidFill>
              </a:rPr>
              <a:t>System 76 Launch Keyboard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519" name="Google Shape;5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50" y="2535025"/>
            <a:ext cx="2750270" cy="212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5550" y="955725"/>
            <a:ext cx="2438833" cy="145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9024" y="3534475"/>
            <a:ext cx="3642976" cy="15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587" y="2944200"/>
            <a:ext cx="3407773" cy="195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24453" y="3676113"/>
            <a:ext cx="2546448" cy="160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91500" y="2818150"/>
            <a:ext cx="983400" cy="98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50825" y="258288"/>
            <a:ext cx="815899" cy="69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22"/>
          <p:cNvPicPr preferRelativeResize="0"/>
          <p:nvPr/>
        </p:nvPicPr>
        <p:blipFill rotWithShape="1">
          <a:blip r:embed="rId10">
            <a:alphaModFix/>
          </a:blip>
          <a:srcRect b="0" l="18733" r="18739" t="0"/>
          <a:stretch/>
        </p:blipFill>
        <p:spPr>
          <a:xfrm>
            <a:off x="325842" y="146950"/>
            <a:ext cx="1508400" cy="13572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>
    <mc:Choice Requires="p14">
      <p:transition spd="slow" p14:dur="1500">
        <p14:gallery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2"/>
          <p:cNvSpPr txBox="1"/>
          <p:nvPr>
            <p:ph type="ctrTitle"/>
          </p:nvPr>
        </p:nvSpPr>
        <p:spPr>
          <a:xfrm>
            <a:off x="2588500" y="260875"/>
            <a:ext cx="3230700" cy="123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800"/>
              <a:t>Índice</a:t>
            </a:r>
            <a:endParaRPr b="1" sz="6800"/>
          </a:p>
        </p:txBody>
      </p:sp>
      <p:sp>
        <p:nvSpPr>
          <p:cNvPr id="347" name="Google Shape;347;p12"/>
          <p:cNvSpPr txBox="1"/>
          <p:nvPr/>
        </p:nvSpPr>
        <p:spPr>
          <a:xfrm>
            <a:off x="3723475" y="1553388"/>
            <a:ext cx="2045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Descripción</a:t>
            </a:r>
            <a:endParaRPr b="1" sz="19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48" name="Google Shape;348;p12"/>
          <p:cNvGrpSpPr/>
          <p:nvPr/>
        </p:nvGrpSpPr>
        <p:grpSpPr>
          <a:xfrm>
            <a:off x="3159819" y="1554988"/>
            <a:ext cx="582613" cy="473779"/>
            <a:chOff x="1786339" y="1703401"/>
            <a:chExt cx="473400" cy="473400"/>
          </a:xfrm>
        </p:grpSpPr>
        <p:sp>
          <p:nvSpPr>
            <p:cNvPr id="349" name="Google Shape;349;p12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50" name="Google Shape;350;p12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51" name="Google Shape;351;p12"/>
          <p:cNvGrpSpPr/>
          <p:nvPr/>
        </p:nvGrpSpPr>
        <p:grpSpPr>
          <a:xfrm rot="10800000">
            <a:off x="3178478" y="2103988"/>
            <a:ext cx="545309" cy="473400"/>
            <a:chOff x="2824664" y="3576300"/>
            <a:chExt cx="473400" cy="473400"/>
          </a:xfrm>
        </p:grpSpPr>
        <p:sp>
          <p:nvSpPr>
            <p:cNvPr id="352" name="Google Shape;352;p12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53" name="Google Shape;353;p12"/>
            <p:cNvSpPr/>
            <p:nvPr/>
          </p:nvSpPr>
          <p:spPr>
            <a:xfrm flipH="1" rot="10800000">
              <a:off x="2994328" y="3752521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54" name="Google Shape;354;p12"/>
          <p:cNvSpPr txBox="1"/>
          <p:nvPr/>
        </p:nvSpPr>
        <p:spPr>
          <a:xfrm>
            <a:off x="3742425" y="2091250"/>
            <a:ext cx="1673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Tipos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grpSp>
        <p:nvGrpSpPr>
          <p:cNvPr id="355" name="Google Shape;355;p12"/>
          <p:cNvGrpSpPr/>
          <p:nvPr/>
        </p:nvGrpSpPr>
        <p:grpSpPr>
          <a:xfrm>
            <a:off x="3178478" y="2652788"/>
            <a:ext cx="545309" cy="473400"/>
            <a:chOff x="3814414" y="1703401"/>
            <a:chExt cx="473400" cy="473400"/>
          </a:xfrm>
        </p:grpSpPr>
        <p:sp>
          <p:nvSpPr>
            <p:cNvPr id="356" name="Google Shape;356;p12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57" name="Google Shape;357;p12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b="1" sz="22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58" name="Google Shape;358;p12"/>
          <p:cNvGrpSpPr/>
          <p:nvPr/>
        </p:nvGrpSpPr>
        <p:grpSpPr>
          <a:xfrm rot="10800000">
            <a:off x="6266022" y="2618000"/>
            <a:ext cx="545309" cy="473400"/>
            <a:chOff x="4852739" y="3576300"/>
            <a:chExt cx="473400" cy="473400"/>
          </a:xfrm>
        </p:grpSpPr>
        <p:sp>
          <p:nvSpPr>
            <p:cNvPr id="359" name="Google Shape;359;p12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0" name="Google Shape;360;p12"/>
            <p:cNvSpPr/>
            <p:nvPr/>
          </p:nvSpPr>
          <p:spPr>
            <a:xfrm flipH="1" rot="-10677001">
              <a:off x="5022430" y="3752460"/>
              <a:ext cx="134186" cy="1341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61" name="Google Shape;361;p12"/>
          <p:cNvGrpSpPr/>
          <p:nvPr/>
        </p:nvGrpSpPr>
        <p:grpSpPr>
          <a:xfrm>
            <a:off x="3178466" y="3218375"/>
            <a:ext cx="545309" cy="473400"/>
            <a:chOff x="5842489" y="1696851"/>
            <a:chExt cx="473400" cy="473400"/>
          </a:xfrm>
        </p:grpSpPr>
        <p:sp>
          <p:nvSpPr>
            <p:cNvPr id="362" name="Google Shape;362;p12"/>
            <p:cNvSpPr/>
            <p:nvPr/>
          </p:nvSpPr>
          <p:spPr>
            <a:xfrm rot="8100000">
              <a:off x="5911817" y="176617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3" name="Google Shape;363;p12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5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grpSp>
        <p:nvGrpSpPr>
          <p:cNvPr id="364" name="Google Shape;364;p12"/>
          <p:cNvGrpSpPr/>
          <p:nvPr/>
        </p:nvGrpSpPr>
        <p:grpSpPr>
          <a:xfrm rot="10800000">
            <a:off x="3178472" y="3782150"/>
            <a:ext cx="545309" cy="473400"/>
            <a:chOff x="6880814" y="3576300"/>
            <a:chExt cx="473400" cy="473400"/>
          </a:xfrm>
        </p:grpSpPr>
        <p:sp>
          <p:nvSpPr>
            <p:cNvPr id="365" name="Google Shape;365;p12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66" name="Google Shape;366;p12"/>
            <p:cNvSpPr/>
            <p:nvPr/>
          </p:nvSpPr>
          <p:spPr>
            <a:xfrm flipH="1" rot="10800000">
              <a:off x="7050474" y="3752500"/>
              <a:ext cx="134100" cy="106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6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67" name="Google Shape;367;p12"/>
          <p:cNvSpPr txBox="1"/>
          <p:nvPr/>
        </p:nvSpPr>
        <p:spPr>
          <a:xfrm>
            <a:off x="3723475" y="2650988"/>
            <a:ext cx="264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Tecnología empleada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8" name="Google Shape;368;p12"/>
          <p:cNvSpPr txBox="1"/>
          <p:nvPr/>
        </p:nvSpPr>
        <p:spPr>
          <a:xfrm>
            <a:off x="6775250" y="2651000"/>
            <a:ext cx="2243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Funcionamiento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69" name="Google Shape;369;p12"/>
          <p:cNvSpPr txBox="1"/>
          <p:nvPr/>
        </p:nvSpPr>
        <p:spPr>
          <a:xfrm>
            <a:off x="3723775" y="3198888"/>
            <a:ext cx="4052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Aspectos a la hora de comprar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70" name="Google Shape;370;p12"/>
          <p:cNvSpPr txBox="1"/>
          <p:nvPr/>
        </p:nvSpPr>
        <p:spPr>
          <a:xfrm>
            <a:off x="3723475" y="3746800"/>
            <a:ext cx="31233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Últimas novedades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71" name="Google Shape;371;p12"/>
          <p:cNvPicPr preferRelativeResize="0"/>
          <p:nvPr/>
        </p:nvPicPr>
        <p:blipFill rotWithShape="1">
          <a:blip r:embed="rId3">
            <a:alphaModFix/>
          </a:blip>
          <a:srcRect b="13957" l="0" r="0" t="13949"/>
          <a:stretch/>
        </p:blipFill>
        <p:spPr>
          <a:xfrm>
            <a:off x="399688" y="1622850"/>
            <a:ext cx="2109600" cy="18978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13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77" name="Google Shape;377;p13"/>
          <p:cNvGrpSpPr/>
          <p:nvPr/>
        </p:nvGrpSpPr>
        <p:grpSpPr>
          <a:xfrm>
            <a:off x="4059299" y="277722"/>
            <a:ext cx="811644" cy="701342"/>
            <a:chOff x="1786339" y="1703401"/>
            <a:chExt cx="473400" cy="473400"/>
          </a:xfrm>
        </p:grpSpPr>
        <p:sp>
          <p:nvSpPr>
            <p:cNvPr id="378" name="Google Shape;378;p13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1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80" name="Google Shape;380;p13"/>
          <p:cNvSpPr txBox="1"/>
          <p:nvPr/>
        </p:nvSpPr>
        <p:spPr>
          <a:xfrm>
            <a:off x="4870950" y="328250"/>
            <a:ext cx="38172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  <a:latin typeface="Nixie One"/>
                <a:ea typeface="Nixie One"/>
                <a:cs typeface="Nixie One"/>
                <a:sym typeface="Nixie One"/>
              </a:rPr>
              <a:t>Descripción</a:t>
            </a:r>
            <a:endParaRPr b="1" sz="3400">
              <a:solidFill>
                <a:schemeClr val="accen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81" name="Google Shape;381;p13"/>
          <p:cNvSpPr txBox="1"/>
          <p:nvPr/>
        </p:nvSpPr>
        <p:spPr>
          <a:xfrm>
            <a:off x="2553150" y="1680550"/>
            <a:ext cx="4449300" cy="12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FFFFFF"/>
                </a:solidFill>
              </a:rPr>
              <a:t>Se trata de un periférico de entrada, que está inspirado en las máquinas de escribir donde mediante una serie teclas que enviaran la información a nuestros ordenadores</a:t>
            </a:r>
            <a:endParaRPr b="1" sz="18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82" name="Google Shape;38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50" y="2892550"/>
            <a:ext cx="3577350" cy="2250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13"/>
          <p:cNvPicPr preferRelativeResize="0"/>
          <p:nvPr/>
        </p:nvPicPr>
        <p:blipFill rotWithShape="1">
          <a:blip r:embed="rId4">
            <a:alphaModFix/>
          </a:blip>
          <a:srcRect b="5019" l="0" r="0" t="5019"/>
          <a:stretch/>
        </p:blipFill>
        <p:spPr>
          <a:xfrm>
            <a:off x="297449" y="186725"/>
            <a:ext cx="1347300" cy="12120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4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9" name="Google Shape;389;p14"/>
          <p:cNvGrpSpPr/>
          <p:nvPr/>
        </p:nvGrpSpPr>
        <p:grpSpPr>
          <a:xfrm rot="10800000">
            <a:off x="2759235" y="309886"/>
            <a:ext cx="811644" cy="760848"/>
            <a:chOff x="2824664" y="3576300"/>
            <a:chExt cx="473400" cy="473400"/>
          </a:xfrm>
        </p:grpSpPr>
        <p:sp>
          <p:nvSpPr>
            <p:cNvPr id="390" name="Google Shape;390;p14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391" name="Google Shape;391;p14"/>
            <p:cNvSpPr/>
            <p:nvPr/>
          </p:nvSpPr>
          <p:spPr>
            <a:xfrm flipH="1" rot="10800000">
              <a:off x="2994328" y="3752521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2</a:t>
              </a:r>
              <a:endParaRPr b="1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392" name="Google Shape;392;p14"/>
          <p:cNvSpPr txBox="1"/>
          <p:nvPr/>
        </p:nvSpPr>
        <p:spPr>
          <a:xfrm>
            <a:off x="3580500" y="390150"/>
            <a:ext cx="19830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rgbClr val="19BBD5"/>
                </a:solidFill>
                <a:latin typeface="Nixie One"/>
                <a:ea typeface="Nixie One"/>
                <a:cs typeface="Nixie One"/>
                <a:sym typeface="Nixie One"/>
              </a:rPr>
              <a:t>Tipos</a:t>
            </a:r>
            <a:endParaRPr b="1" sz="3400">
              <a:solidFill>
                <a:srgbClr val="19BBD5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393" name="Google Shape;393;p14"/>
          <p:cNvSpPr txBox="1"/>
          <p:nvPr/>
        </p:nvSpPr>
        <p:spPr>
          <a:xfrm>
            <a:off x="1115450" y="1425425"/>
            <a:ext cx="5193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Según la distribución de caracteres:</a:t>
            </a:r>
            <a:endParaRPr b="1" sz="2500">
              <a:solidFill>
                <a:schemeClr val="accent2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4" name="Google Shape;394;p14"/>
          <p:cNvSpPr txBox="1"/>
          <p:nvPr/>
        </p:nvSpPr>
        <p:spPr>
          <a:xfrm>
            <a:off x="1479375" y="2139175"/>
            <a:ext cx="9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ANSI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5" name="Google Shape;395;p14"/>
          <p:cNvSpPr txBox="1"/>
          <p:nvPr/>
        </p:nvSpPr>
        <p:spPr>
          <a:xfrm>
            <a:off x="5941350" y="2906125"/>
            <a:ext cx="96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ISO </a:t>
            </a:r>
            <a:endParaRPr sz="11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396" name="Google Shape;396;p14"/>
          <p:cNvSpPr txBox="1"/>
          <p:nvPr/>
        </p:nvSpPr>
        <p:spPr>
          <a:xfrm>
            <a:off x="2094250" y="2162275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</a:t>
            </a:r>
            <a:r>
              <a:rPr lang="en" sz="1500">
                <a:solidFill>
                  <a:srgbClr val="FFFFFF"/>
                </a:solidFill>
              </a:rPr>
              <a:t>EEUU)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397" name="Google Shape;397;p14"/>
          <p:cNvSpPr txBox="1"/>
          <p:nvPr/>
        </p:nvSpPr>
        <p:spPr>
          <a:xfrm>
            <a:off x="6412375" y="2929225"/>
            <a:ext cx="10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</a:rPr>
              <a:t>(Europa)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398" name="Google Shape;39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2500" y="3367825"/>
            <a:ext cx="4244589" cy="1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875" y="2577764"/>
            <a:ext cx="4257275" cy="141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4"/>
          <p:cNvPicPr preferRelativeResize="0"/>
          <p:nvPr/>
        </p:nvPicPr>
        <p:blipFill rotWithShape="1">
          <a:blip r:embed="rId5">
            <a:alphaModFix/>
          </a:blip>
          <a:srcRect b="0" l="12924" r="12924" t="0"/>
          <a:stretch/>
        </p:blipFill>
        <p:spPr>
          <a:xfrm>
            <a:off x="258872" y="119922"/>
            <a:ext cx="1575900" cy="14178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5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6" name="Google Shape;406;p15"/>
          <p:cNvSpPr txBox="1"/>
          <p:nvPr/>
        </p:nvSpPr>
        <p:spPr>
          <a:xfrm>
            <a:off x="2429225" y="210675"/>
            <a:ext cx="3457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Según el tamaño:</a:t>
            </a:r>
            <a:endParaRPr sz="1600"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07" name="Google Shape;407;p15"/>
          <p:cNvSpPr txBox="1"/>
          <p:nvPr/>
        </p:nvSpPr>
        <p:spPr>
          <a:xfrm>
            <a:off x="2106600" y="1297725"/>
            <a:ext cx="11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100%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08" name="Google Shape;40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75" y="1715300"/>
            <a:ext cx="2500050" cy="128427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15"/>
          <p:cNvSpPr txBox="1"/>
          <p:nvPr/>
        </p:nvSpPr>
        <p:spPr>
          <a:xfrm>
            <a:off x="63800" y="3450913"/>
            <a:ext cx="185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Tenkeyless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0" name="Google Shape;41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500" y="3450935"/>
            <a:ext cx="2622223" cy="1966675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5"/>
          <p:cNvSpPr txBox="1"/>
          <p:nvPr/>
        </p:nvSpPr>
        <p:spPr>
          <a:xfrm>
            <a:off x="7535625" y="0"/>
            <a:ext cx="147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75</a:t>
            </a:r>
            <a:r>
              <a:rPr b="1" lang="en" sz="1800">
                <a:solidFill>
                  <a:srgbClr val="FFFFFF"/>
                </a:solidFill>
              </a:rPr>
              <a:t>%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2" name="Google Shape;41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93550" y="396550"/>
            <a:ext cx="2416876" cy="1425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15"/>
          <p:cNvSpPr txBox="1"/>
          <p:nvPr/>
        </p:nvSpPr>
        <p:spPr>
          <a:xfrm>
            <a:off x="5031888" y="1821888"/>
            <a:ext cx="107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60</a:t>
            </a:r>
            <a:r>
              <a:rPr b="1" lang="en" sz="1800">
                <a:solidFill>
                  <a:srgbClr val="FFFFFF"/>
                </a:solidFill>
              </a:rPr>
              <a:t>%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4" name="Google Shape;41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78188" y="2233938"/>
            <a:ext cx="2416876" cy="146808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5"/>
          <p:cNvSpPr txBox="1"/>
          <p:nvPr/>
        </p:nvSpPr>
        <p:spPr>
          <a:xfrm>
            <a:off x="6110100" y="4375075"/>
            <a:ext cx="116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Tenkey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16" name="Google Shape;416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30150" y="3212574"/>
            <a:ext cx="1624200" cy="16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15"/>
          <p:cNvPicPr preferRelativeResize="0"/>
          <p:nvPr/>
        </p:nvPicPr>
        <p:blipFill rotWithShape="1">
          <a:blip r:embed="rId8">
            <a:alphaModFix/>
          </a:blip>
          <a:srcRect b="0" l="12924" r="12924" t="0"/>
          <a:stretch/>
        </p:blipFill>
        <p:spPr>
          <a:xfrm>
            <a:off x="258872" y="94222"/>
            <a:ext cx="1575900" cy="14178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6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3" name="Google Shape;423;p16"/>
          <p:cNvSpPr txBox="1"/>
          <p:nvPr/>
        </p:nvSpPr>
        <p:spPr>
          <a:xfrm>
            <a:off x="1623600" y="656850"/>
            <a:ext cx="24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Por botones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24" name="Google Shape;424;p16"/>
          <p:cNvSpPr txBox="1"/>
          <p:nvPr/>
        </p:nvSpPr>
        <p:spPr>
          <a:xfrm>
            <a:off x="780800" y="1641963"/>
            <a:ext cx="1400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Mecánico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25" name="Google Shape;42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25" y="2103682"/>
            <a:ext cx="2514150" cy="131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6"/>
          <p:cNvSpPr txBox="1"/>
          <p:nvPr/>
        </p:nvSpPr>
        <p:spPr>
          <a:xfrm>
            <a:off x="3595125" y="3216438"/>
            <a:ext cx="1561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Membrana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27" name="Google Shape;42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6225" y="3678150"/>
            <a:ext cx="2514149" cy="1316563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p16"/>
          <p:cNvSpPr txBox="1"/>
          <p:nvPr/>
        </p:nvSpPr>
        <p:spPr>
          <a:xfrm>
            <a:off x="3595113" y="519650"/>
            <a:ext cx="251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Meca-membrana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29" name="Google Shape;42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6475" y="981350"/>
            <a:ext cx="2253911" cy="13958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6"/>
          <p:cNvSpPr txBox="1"/>
          <p:nvPr/>
        </p:nvSpPr>
        <p:spPr>
          <a:xfrm>
            <a:off x="6729950" y="1536850"/>
            <a:ext cx="130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Mariposa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31" name="Google Shape;431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6450" y="2054826"/>
            <a:ext cx="2514000" cy="1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16"/>
          <p:cNvPicPr preferRelativeResize="0"/>
          <p:nvPr/>
        </p:nvPicPr>
        <p:blipFill rotWithShape="1">
          <a:blip r:embed="rId7">
            <a:alphaModFix/>
          </a:blip>
          <a:srcRect b="0" l="12924" r="12924" t="0"/>
          <a:stretch/>
        </p:blipFill>
        <p:spPr>
          <a:xfrm>
            <a:off x="159725" y="48055"/>
            <a:ext cx="1561500" cy="14049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17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8" name="Google Shape;438;p17"/>
          <p:cNvSpPr txBox="1"/>
          <p:nvPr/>
        </p:nvSpPr>
        <p:spPr>
          <a:xfrm>
            <a:off x="1723725" y="582500"/>
            <a:ext cx="1995600" cy="9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Según la conectividad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39" name="Google Shape;439;p17"/>
          <p:cNvSpPr txBox="1"/>
          <p:nvPr/>
        </p:nvSpPr>
        <p:spPr>
          <a:xfrm>
            <a:off x="4065225" y="120800"/>
            <a:ext cx="1660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Alámbricos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40" name="Google Shape;44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178" y="582500"/>
            <a:ext cx="2160750" cy="10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17"/>
          <p:cNvSpPr txBox="1"/>
          <p:nvPr/>
        </p:nvSpPr>
        <p:spPr>
          <a:xfrm>
            <a:off x="6679125" y="889438"/>
            <a:ext cx="18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Inalámbricos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42" name="Google Shape;4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8903" y="1301350"/>
            <a:ext cx="2141632" cy="107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7"/>
          <p:cNvSpPr txBox="1"/>
          <p:nvPr/>
        </p:nvSpPr>
        <p:spPr>
          <a:xfrm>
            <a:off x="148725" y="2310150"/>
            <a:ext cx="24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</a:rPr>
              <a:t>Otros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44" name="Google Shape;444;p17"/>
          <p:cNvSpPr txBox="1"/>
          <p:nvPr/>
        </p:nvSpPr>
        <p:spPr>
          <a:xfrm>
            <a:off x="1604200" y="2723550"/>
            <a:ext cx="1995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Ergonómicos</a:t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45" name="Google Shape;44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8263" y="3185262"/>
            <a:ext cx="2298375" cy="129221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7"/>
          <p:cNvSpPr txBox="1"/>
          <p:nvPr/>
        </p:nvSpPr>
        <p:spPr>
          <a:xfrm>
            <a:off x="5235900" y="3250875"/>
            <a:ext cx="187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</a:rPr>
              <a:t>Flexible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447" name="Google Shape;44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30550" y="3712575"/>
            <a:ext cx="2576757" cy="119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17"/>
          <p:cNvPicPr preferRelativeResize="0"/>
          <p:nvPr/>
        </p:nvPicPr>
        <p:blipFill rotWithShape="1">
          <a:blip r:embed="rId7">
            <a:alphaModFix/>
          </a:blip>
          <a:srcRect b="0" l="12924" r="12924" t="0"/>
          <a:stretch/>
        </p:blipFill>
        <p:spPr>
          <a:xfrm>
            <a:off x="148725" y="120800"/>
            <a:ext cx="1575000" cy="14169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3" name="Google Shape;453;p18"/>
          <p:cNvGrpSpPr/>
          <p:nvPr/>
        </p:nvGrpSpPr>
        <p:grpSpPr>
          <a:xfrm>
            <a:off x="1669375" y="156835"/>
            <a:ext cx="575844" cy="595443"/>
            <a:chOff x="3814414" y="1696852"/>
            <a:chExt cx="473400" cy="473400"/>
          </a:xfrm>
        </p:grpSpPr>
        <p:sp>
          <p:nvSpPr>
            <p:cNvPr id="454" name="Google Shape;454;p18"/>
            <p:cNvSpPr/>
            <p:nvPr/>
          </p:nvSpPr>
          <p:spPr>
            <a:xfrm rot="8100000">
              <a:off x="3883742" y="1766180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55" name="Google Shape;455;p18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3</a:t>
              </a:r>
              <a:endParaRPr b="1" sz="15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  <p:sp>
        <p:nvSpPr>
          <p:cNvPr id="456" name="Google Shape;456;p18"/>
          <p:cNvSpPr txBox="1"/>
          <p:nvPr/>
        </p:nvSpPr>
        <p:spPr>
          <a:xfrm>
            <a:off x="2140150" y="156825"/>
            <a:ext cx="5628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3"/>
                </a:solidFill>
                <a:latin typeface="Nixie One"/>
                <a:ea typeface="Nixie One"/>
                <a:cs typeface="Nixie One"/>
                <a:sym typeface="Nixie One"/>
              </a:rPr>
              <a:t>Tecnología empleada</a:t>
            </a:r>
            <a:endParaRPr>
              <a:solidFill>
                <a:schemeClr val="accent3"/>
              </a:solidFill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57" name="Google Shape;45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975" y="2114263"/>
            <a:ext cx="1186225" cy="9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18"/>
          <p:cNvPicPr preferRelativeResize="0"/>
          <p:nvPr/>
        </p:nvPicPr>
        <p:blipFill rotWithShape="1">
          <a:blip r:embed="rId4">
            <a:alphaModFix/>
          </a:blip>
          <a:srcRect b="0" l="12941" r="12941" t="0"/>
          <a:stretch/>
        </p:blipFill>
        <p:spPr>
          <a:xfrm>
            <a:off x="397288" y="1622850"/>
            <a:ext cx="2109600" cy="18978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  <p:sp>
        <p:nvSpPr>
          <p:cNvPr id="459" name="Google Shape;459;p18"/>
          <p:cNvSpPr txBox="1"/>
          <p:nvPr/>
        </p:nvSpPr>
        <p:spPr>
          <a:xfrm>
            <a:off x="3929075" y="949300"/>
            <a:ext cx="4847700" cy="16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3"/>
                </a:solidFill>
              </a:rPr>
              <a:t>Láminas de plástico</a:t>
            </a:r>
            <a:endParaRPr b="1" sz="11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Se utilizan las láminas de plástico con sensores conectados. Los sensores hacen un seguimiento de las teclas presionadas y envían la señal al procesador del teclado.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t/>
            </a:r>
            <a:endParaRPr b="1" sz="1300"/>
          </a:p>
        </p:txBody>
      </p:sp>
      <p:pic>
        <p:nvPicPr>
          <p:cNvPr id="460" name="Google Shape;46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6000" y="2011225"/>
            <a:ext cx="2563133" cy="1231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8"/>
          <p:cNvSpPr txBox="1"/>
          <p:nvPr/>
        </p:nvSpPr>
        <p:spPr>
          <a:xfrm>
            <a:off x="2506900" y="2457950"/>
            <a:ext cx="4040400" cy="30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4"/>
                </a:solidFill>
              </a:rPr>
              <a:t>Procesador central</a:t>
            </a:r>
            <a:endParaRPr b="1" sz="1100">
              <a:solidFill>
                <a:schemeClr val="accent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Cada dato de entrada de las cubiertas de teclas es registrado por el interruptor de las mismas o por los sensores de las láminas de plástico.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El sensor lleva el dato de entrada hacia el procesador central del teclado. Controla todas las actividades que suceden al interior del teclado y envía la señal a la unidad central de procesamiento. </a:t>
            </a:r>
            <a:endParaRPr b="1"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La CPU procesa la información de entrada y se la transmite al monitor para que la muestre.</a:t>
            </a:r>
            <a:endParaRPr sz="11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</a:endParaRPr>
          </a:p>
        </p:txBody>
      </p:sp>
      <p:pic>
        <p:nvPicPr>
          <p:cNvPr id="462" name="Google Shape;46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8101" y="3520650"/>
            <a:ext cx="2381026" cy="1465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18"/>
          <p:cNvSpPr txBox="1"/>
          <p:nvPr/>
        </p:nvSpPr>
        <p:spPr>
          <a:xfrm>
            <a:off x="2140150" y="696000"/>
            <a:ext cx="47739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4"/>
                </a:solidFill>
                <a:latin typeface="Nixie One"/>
                <a:ea typeface="Nixie One"/>
                <a:cs typeface="Nixie One"/>
                <a:sym typeface="Nixie One"/>
              </a:rPr>
              <a:t>Funcionamiento</a:t>
            </a:r>
            <a:endParaRPr/>
          </a:p>
        </p:txBody>
      </p:sp>
      <p:grpSp>
        <p:nvGrpSpPr>
          <p:cNvPr id="464" name="Google Shape;464;p18"/>
          <p:cNvGrpSpPr/>
          <p:nvPr/>
        </p:nvGrpSpPr>
        <p:grpSpPr>
          <a:xfrm rot="10800000">
            <a:off x="1689052" y="752276"/>
            <a:ext cx="536504" cy="595443"/>
            <a:chOff x="4852739" y="3576300"/>
            <a:chExt cx="473400" cy="473400"/>
          </a:xfrm>
        </p:grpSpPr>
        <p:sp>
          <p:nvSpPr>
            <p:cNvPr id="465" name="Google Shape;465;p18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fmla="val 10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  <p:sp>
          <p:nvSpPr>
            <p:cNvPr id="466" name="Google Shape;466;p18"/>
            <p:cNvSpPr/>
            <p:nvPr/>
          </p:nvSpPr>
          <p:spPr>
            <a:xfrm flipH="1" rot="-10677001">
              <a:off x="5022430" y="3752460"/>
              <a:ext cx="134186" cy="13418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dk1"/>
                  </a:solidFill>
                  <a:latin typeface="Muli"/>
                  <a:ea typeface="Muli"/>
                  <a:cs typeface="Muli"/>
                  <a:sym typeface="Muli"/>
                </a:rPr>
                <a:t>4</a:t>
              </a:r>
              <a:endParaRPr b="1" sz="1600">
                <a:solidFill>
                  <a:schemeClr val="dk1"/>
                </a:solidFill>
                <a:latin typeface="Muli"/>
                <a:ea typeface="Muli"/>
                <a:cs typeface="Muli"/>
                <a:sym typeface="Muli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19"/>
          <p:cNvSpPr txBox="1"/>
          <p:nvPr>
            <p:ph idx="12" type="sldNum"/>
          </p:nvPr>
        </p:nvSpPr>
        <p:spPr>
          <a:xfrm>
            <a:off x="13557" y="4785525"/>
            <a:ext cx="548700" cy="3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2" name="Google Shape;472;p19"/>
          <p:cNvSpPr txBox="1"/>
          <p:nvPr/>
        </p:nvSpPr>
        <p:spPr>
          <a:xfrm>
            <a:off x="4642675" y="1585525"/>
            <a:ext cx="43281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Funcionamiento de los </a:t>
            </a:r>
            <a:r>
              <a:rPr b="1" lang="en" sz="1200">
                <a:solidFill>
                  <a:schemeClr val="accent3"/>
                </a:solidFill>
              </a:rPr>
              <a:t>switches</a:t>
            </a:r>
            <a:r>
              <a:rPr b="1" lang="en" sz="1200">
                <a:solidFill>
                  <a:schemeClr val="dk1"/>
                </a:solidFill>
              </a:rPr>
              <a:t>, donde existen una gran variedad de marcas, las cuales producen distintas sensaciones al escribir.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473" name="Google Shape;473;p19"/>
          <p:cNvSpPr txBox="1"/>
          <p:nvPr/>
        </p:nvSpPr>
        <p:spPr>
          <a:xfrm>
            <a:off x="371775" y="3413425"/>
            <a:ext cx="49701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Las teclas están formadas por un interruptor formado por 2 piezas metálicas que están conectadas a los pines del switch y cuando lo presionas entrarán en contacto y al dejar de presionar volverá a su estado original por medio del muelle.</a:t>
            </a:r>
            <a:endParaRPr sz="1500">
              <a:latin typeface="Muli"/>
              <a:ea typeface="Muli"/>
              <a:cs typeface="Muli"/>
              <a:sym typeface="Muli"/>
            </a:endParaRPr>
          </a:p>
        </p:txBody>
      </p:sp>
      <p:pic>
        <p:nvPicPr>
          <p:cNvPr id="474" name="Google Shape;47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6375" y="1325797"/>
            <a:ext cx="2863220" cy="14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250" y="3289450"/>
            <a:ext cx="2545073" cy="14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19"/>
          <p:cNvPicPr preferRelativeResize="0"/>
          <p:nvPr/>
        </p:nvPicPr>
        <p:blipFill rotWithShape="1">
          <a:blip r:embed="rId5">
            <a:alphaModFix/>
          </a:blip>
          <a:srcRect b="0" l="12897" r="12897" t="0"/>
          <a:stretch/>
        </p:blipFill>
        <p:spPr>
          <a:xfrm>
            <a:off x="285072" y="147747"/>
            <a:ext cx="1524600" cy="1371300"/>
          </a:xfrm>
          <a:prstGeom prst="hexagon">
            <a:avLst>
              <a:gd fmla="val 28393" name="adj"/>
              <a:gd fmla="val 115470" name="vf"/>
            </a:avLst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200">
        <p:fade thruBlk="1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Imogen template">
  <a:themeElements>
    <a:clrScheme name="Custom 347">
      <a:dk1>
        <a:srgbClr val="FFFFFF"/>
      </a:dk1>
      <a:lt1>
        <a:srgbClr val="0E293C"/>
      </a:lt1>
      <a:dk2>
        <a:srgbClr val="BBC9D3"/>
      </a:dk2>
      <a:lt2>
        <a:srgbClr val="184769"/>
      </a:lt2>
      <a:accent1>
        <a:srgbClr val="00E1C6"/>
      </a:accent1>
      <a:accent2>
        <a:srgbClr val="19BBD5"/>
      </a:accent2>
      <a:accent3>
        <a:srgbClr val="2C9DDE"/>
      </a:accent3>
      <a:accent4>
        <a:srgbClr val="3274E1"/>
      </a:accent4>
      <a:accent5>
        <a:srgbClr val="4C4ED5"/>
      </a:accent5>
      <a:accent6>
        <a:srgbClr val="5CF55F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